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7" r:id="rId9"/>
    <p:sldId id="263" r:id="rId10"/>
    <p:sldId id="264" r:id="rId11"/>
    <p:sldId id="265" r:id="rId12"/>
    <p:sldId id="266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2C0C94D8-351D-40D6-A810-A33084B166C6}" type="datetimeFigureOut">
              <a:rPr lang="en-US" smtClean="0"/>
              <a:t>1/15/2018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0D2829AA-BF3F-4462-AA67-D15D89C1853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Limbajul</a:t>
            </a:r>
            <a:r>
              <a:rPr lang="en-US" dirty="0" smtClean="0"/>
              <a:t> C++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Recapitulare</a:t>
            </a:r>
            <a:r>
              <a:rPr lang="en-US" dirty="0" smtClean="0"/>
              <a:t> – </a:t>
            </a:r>
            <a:r>
              <a:rPr lang="en-US" dirty="0" err="1" smtClean="0"/>
              <a:t>clasa</a:t>
            </a:r>
            <a:r>
              <a:rPr lang="en-US" dirty="0" smtClean="0"/>
              <a:t> a V-a</a:t>
            </a:r>
            <a:endParaRPr lang="en-US" dirty="0"/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2288232" y="5839544"/>
            <a:ext cx="6172200" cy="685800"/>
          </a:xfrm>
          <a:prstGeom prst="rect">
            <a:avLst/>
          </a:prstGeom>
        </p:spPr>
        <p:txBody>
          <a:bodyPr vert="horz">
            <a:normAutofit/>
          </a:bodyPr>
          <a:lstStyle>
            <a:lvl1pPr marL="0" indent="0" algn="l" rtl="0" eaLnBrk="1" latinLnBrk="0" hangingPunct="1">
              <a:spcBef>
                <a:spcPts val="600"/>
              </a:spcBef>
              <a:buClr>
                <a:schemeClr val="accent1"/>
              </a:buClr>
              <a:buSzPct val="70000"/>
              <a:buFont typeface="Wingdings"/>
              <a:buNone/>
              <a:defRPr kumimoji="0" sz="1800" b="1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 rtl="0" eaLnBrk="1" latinLnBrk="0" hangingPunct="1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None/>
              <a:defRPr kumimoji="0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SzPct val="60000"/>
              <a:buFont typeface="Wingdings"/>
              <a:buNone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None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rtl="0" eaLnBrk="1" latinLnBrk="0" hangingPunct="1">
              <a:spcBef>
                <a:spcPct val="20000"/>
              </a:spcBef>
              <a:buClr>
                <a:schemeClr val="accent2">
                  <a:tint val="60000"/>
                </a:schemeClr>
              </a:buClr>
              <a:buSzPct val="68000"/>
              <a:buFont typeface="Wingdings 2"/>
              <a:buNone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rtl="0" eaLnBrk="1" latinLnBrk="0" hangingPunct="1">
              <a:spcBef>
                <a:spcPct val="20000"/>
              </a:spcBef>
              <a:buClr>
                <a:schemeClr val="accent1"/>
              </a:buClr>
              <a:buNone/>
              <a:defRPr kumimoji="0"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6pPr>
            <a:lvl7pPr marL="2743200" indent="0" algn="ctr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None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7pPr>
            <a:lvl8pPr marL="3200400" indent="0" algn="ctr" rtl="0" eaLnBrk="1" latinLnBrk="0" hangingPunct="1">
              <a:spcBef>
                <a:spcPct val="20000"/>
              </a:spcBef>
              <a:buClr>
                <a:schemeClr val="accent2"/>
              </a:buClr>
              <a:buNone/>
              <a:defRPr kumimoji="0" sz="1400" kern="1200" cap="small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8pPr>
            <a:lvl9pPr marL="3657600" indent="0" algn="ctr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None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dirty="0" smtClean="0"/>
              <a:t>Prof. </a:t>
            </a:r>
            <a:r>
              <a:rPr lang="en-US" dirty="0" err="1" smtClean="0"/>
              <a:t>Badiu</a:t>
            </a:r>
            <a:r>
              <a:rPr lang="en-US" dirty="0" smtClean="0"/>
              <a:t> </a:t>
            </a:r>
            <a:r>
              <a:rPr lang="en-US" dirty="0" err="1" smtClean="0"/>
              <a:t>Oana</a:t>
            </a:r>
            <a:r>
              <a:rPr lang="en-US" dirty="0" smtClean="0"/>
              <a:t> - Claudia</a:t>
            </a:r>
            <a:endParaRPr lang="en-US" dirty="0"/>
          </a:p>
        </p:txBody>
      </p:sp>
      <p:sp>
        <p:nvSpPr>
          <p:cNvPr id="5" name="Subtitle 2"/>
          <p:cNvSpPr txBox="1">
            <a:spLocks/>
          </p:cNvSpPr>
          <p:nvPr/>
        </p:nvSpPr>
        <p:spPr>
          <a:xfrm>
            <a:off x="2438400" y="404664"/>
            <a:ext cx="6172200" cy="1371600"/>
          </a:xfrm>
          <a:prstGeom prst="rect">
            <a:avLst/>
          </a:prstGeom>
        </p:spPr>
        <p:txBody>
          <a:bodyPr vert="horz">
            <a:normAutofit/>
          </a:bodyPr>
          <a:lstStyle>
            <a:lvl1pPr marL="0" indent="0" algn="l" rtl="0" eaLnBrk="1" latinLnBrk="0" hangingPunct="1">
              <a:spcBef>
                <a:spcPts val="600"/>
              </a:spcBef>
              <a:buClr>
                <a:schemeClr val="accent1"/>
              </a:buClr>
              <a:buSzPct val="70000"/>
              <a:buFont typeface="Wingdings"/>
              <a:buNone/>
              <a:defRPr kumimoji="0" sz="1800" b="1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 rtl="0" eaLnBrk="1" latinLnBrk="0" hangingPunct="1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None/>
              <a:defRPr kumimoji="0"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SzPct val="60000"/>
              <a:buFont typeface="Wingdings"/>
              <a:buNone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None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rtl="0" eaLnBrk="1" latinLnBrk="0" hangingPunct="1">
              <a:spcBef>
                <a:spcPct val="20000"/>
              </a:spcBef>
              <a:buClr>
                <a:schemeClr val="accent2">
                  <a:tint val="60000"/>
                </a:schemeClr>
              </a:buClr>
              <a:buSzPct val="68000"/>
              <a:buFont typeface="Wingdings 2"/>
              <a:buNone/>
              <a:defRPr kumimoji="0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rtl="0" eaLnBrk="1" latinLnBrk="0" hangingPunct="1">
              <a:spcBef>
                <a:spcPct val="20000"/>
              </a:spcBef>
              <a:buClr>
                <a:schemeClr val="accent1"/>
              </a:buClr>
              <a:buNone/>
              <a:defRPr kumimoji="0"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6pPr>
            <a:lvl7pPr marL="2743200" indent="0" algn="ctr" rtl="0" eaLnBrk="1" latinLnBrk="0" hangingPunct="1">
              <a:spcBef>
                <a:spcPct val="20000"/>
              </a:spcBef>
              <a:buClr>
                <a:schemeClr val="accent1">
                  <a:tint val="60000"/>
                </a:schemeClr>
              </a:buClr>
              <a:buSzPct val="60000"/>
              <a:buFont typeface="Wingdings"/>
              <a:buNone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7pPr>
            <a:lvl8pPr marL="3200400" indent="0" algn="ctr" rtl="0" eaLnBrk="1" latinLnBrk="0" hangingPunct="1">
              <a:spcBef>
                <a:spcPct val="20000"/>
              </a:spcBef>
              <a:buClr>
                <a:schemeClr val="accent2"/>
              </a:buClr>
              <a:buNone/>
              <a:defRPr kumimoji="0" sz="1400" kern="1200" cap="small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8pPr>
            <a:lvl9pPr marL="3657600" indent="0" algn="ctr" rtl="0" eaLnBrk="1" latinLnBrk="0" hangingPunct="1">
              <a:spcBef>
                <a:spcPct val="20000"/>
              </a:spcBef>
              <a:buClr>
                <a:schemeClr val="accent1">
                  <a:shade val="75000"/>
                </a:schemeClr>
              </a:buClr>
              <a:buNone/>
              <a:defRPr kumimoji="0"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dirty="0" smtClean="0"/>
              <a:t>INFORMATIC</a:t>
            </a:r>
            <a:r>
              <a:rPr lang="ro-RO" dirty="0" smtClean="0"/>
              <a:t>Ă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33117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split orient="vert"/>
      </p:transition>
    </mc:Choice>
    <mc:Fallback xmlns="">
      <p:transition spd="slow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8075240" cy="4873752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ro-RO" dirty="0" smtClean="0"/>
              <a:t>Exemplu: </a:t>
            </a:r>
          </a:p>
          <a:p>
            <a:pPr marL="0" indent="0">
              <a:buNone/>
            </a:pPr>
            <a:r>
              <a:rPr lang="ro-RO" dirty="0" smtClean="0"/>
              <a:t>Se citesc de la tastatură două numere naturale. Care dintre ele este mai mare?</a:t>
            </a:r>
          </a:p>
          <a:p>
            <a:pPr marL="0" indent="0">
              <a:buNone/>
            </a:pPr>
            <a:r>
              <a:rPr lang="ro-RO" dirty="0" smtClean="0"/>
              <a:t>Ex: 6 și 8 </a:t>
            </a:r>
            <a:r>
              <a:rPr lang="ro-RO" dirty="0" smtClean="0">
                <a:sym typeface="Symbol"/>
              </a:rPr>
              <a:t></a:t>
            </a:r>
            <a:r>
              <a:rPr lang="de-DE" dirty="0" smtClean="0">
                <a:sym typeface="Symbol"/>
              </a:rPr>
              <a:t> 8</a:t>
            </a:r>
          </a:p>
          <a:p>
            <a:pPr marL="0" indent="0">
              <a:buNone/>
            </a:pPr>
            <a:endParaRPr lang="de-DE" dirty="0" smtClean="0">
              <a:sym typeface="Symbol"/>
            </a:endParaRPr>
          </a:p>
          <a:p>
            <a:pPr marL="0" indent="0">
              <a:buNone/>
            </a:pPr>
            <a:r>
              <a:rPr lang="en-US" dirty="0">
                <a:latin typeface="Tahoma" pitchFamily="34" charset="0"/>
                <a:cs typeface="Courier New" pitchFamily="49" charset="0"/>
                <a:sym typeface="Symbol"/>
              </a:rPr>
              <a:t>#include &lt;</a:t>
            </a:r>
            <a:r>
              <a:rPr lang="en-US" dirty="0" err="1">
                <a:latin typeface="Tahoma" pitchFamily="34" charset="0"/>
                <a:cs typeface="Courier New" pitchFamily="49" charset="0"/>
                <a:sym typeface="Symbol"/>
              </a:rPr>
              <a:t>iostream</a:t>
            </a:r>
            <a:r>
              <a:rPr lang="en-US" dirty="0">
                <a:latin typeface="Tahoma" pitchFamily="34" charset="0"/>
                <a:cs typeface="Courier New" pitchFamily="49" charset="0"/>
                <a:sym typeface="Symbol"/>
              </a:rPr>
              <a:t>&gt;</a:t>
            </a:r>
          </a:p>
          <a:p>
            <a:pPr marL="0" indent="0">
              <a:buNone/>
            </a:pPr>
            <a:r>
              <a:rPr lang="en-US" dirty="0">
                <a:latin typeface="Tahoma" pitchFamily="34" charset="0"/>
                <a:cs typeface="Courier New" pitchFamily="49" charset="0"/>
                <a:sym typeface="Symbol"/>
              </a:rPr>
              <a:t>using namespace </a:t>
            </a:r>
            <a:r>
              <a:rPr lang="en-US" dirty="0" err="1">
                <a:latin typeface="Tahoma" pitchFamily="34" charset="0"/>
                <a:cs typeface="Courier New" pitchFamily="49" charset="0"/>
                <a:sym typeface="Symbol"/>
              </a:rPr>
              <a:t>std</a:t>
            </a:r>
            <a:r>
              <a:rPr lang="en-US" dirty="0">
                <a:latin typeface="Tahoma" pitchFamily="34" charset="0"/>
                <a:cs typeface="Courier New" pitchFamily="49" charset="0"/>
                <a:sym typeface="Symbol"/>
              </a:rPr>
              <a:t>;</a:t>
            </a:r>
          </a:p>
          <a:p>
            <a:pPr marL="0" indent="0">
              <a:spcBef>
                <a:spcPts val="120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int main(){</a:t>
            </a:r>
          </a:p>
          <a:p>
            <a:pPr marL="0" indent="0">
              <a:spcBef>
                <a:spcPts val="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       int a,b;</a:t>
            </a:r>
          </a:p>
          <a:p>
            <a:pPr marL="0" indent="0">
              <a:spcBef>
                <a:spcPts val="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       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c</a:t>
            </a:r>
            <a:r>
              <a:rPr lang="ro-RO" dirty="0">
                <a:latin typeface="Tahoma" pitchFamily="34" charset="0"/>
                <a:cs typeface="Courier New" pitchFamily="49" charset="0"/>
              </a:rPr>
              <a:t>out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&lt;&lt;”</a:t>
            </a:r>
            <a:r>
              <a:rPr lang="en-US" dirty="0" err="1">
                <a:latin typeface="Tahoma" pitchFamily="34" charset="0"/>
                <a:cs typeface="Courier New" pitchFamily="49" charset="0"/>
              </a:rPr>
              <a:t>Dati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 </a:t>
            </a:r>
            <a:r>
              <a:rPr lang="en-US" dirty="0" err="1">
                <a:latin typeface="Tahoma" pitchFamily="34" charset="0"/>
                <a:cs typeface="Courier New" pitchFamily="49" charset="0"/>
              </a:rPr>
              <a:t>doua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 </a:t>
            </a:r>
            <a:r>
              <a:rPr lang="en-US" dirty="0" err="1">
                <a:latin typeface="Tahoma" pitchFamily="34" charset="0"/>
                <a:cs typeface="Courier New" pitchFamily="49" charset="0"/>
              </a:rPr>
              <a:t>numere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 </a:t>
            </a:r>
            <a:r>
              <a:rPr lang="en-US" dirty="0" err="1">
                <a:latin typeface="Tahoma" pitchFamily="34" charset="0"/>
                <a:cs typeface="Courier New" pitchFamily="49" charset="0"/>
              </a:rPr>
              <a:t>naturale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: 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”;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Tahoma" pitchFamily="34" charset="0"/>
                <a:cs typeface="Courier New" pitchFamily="49" charset="0"/>
              </a:rPr>
              <a:t> 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      </a:t>
            </a:r>
            <a:r>
              <a:rPr lang="en-US" dirty="0" err="1" smtClean="0">
                <a:latin typeface="Tahoma" pitchFamily="34" charset="0"/>
                <a:cs typeface="Courier New" pitchFamily="49" charset="0"/>
              </a:rPr>
              <a:t>cin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&gt;&gt;a&gt;&gt;b;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 smtClean="0">
                <a:latin typeface="Tahoma" pitchFamily="34" charset="0"/>
                <a:cs typeface="Courier New" pitchFamily="49" charset="0"/>
              </a:rPr>
              <a:t>       if (a&gt;b)</a:t>
            </a:r>
            <a:endParaRPr lang="ro-RO" dirty="0">
              <a:latin typeface="Tahoma" pitchFamily="34" charset="0"/>
              <a:cs typeface="Courier New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           cout&lt;&lt;a&lt;&lt;endl;</a:t>
            </a:r>
          </a:p>
          <a:p>
            <a:pPr marL="0" indent="0">
              <a:spcBef>
                <a:spcPts val="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 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      else</a:t>
            </a:r>
          </a:p>
          <a:p>
            <a:pPr marL="0" indent="0">
              <a:spcBef>
                <a:spcPts val="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 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          cout&lt;&lt;b&lt;&lt;endl;</a:t>
            </a:r>
          </a:p>
          <a:p>
            <a:pPr marL="0" indent="0">
              <a:spcBef>
                <a:spcPts val="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 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      return 0;</a:t>
            </a:r>
            <a:endParaRPr lang="de-DE" dirty="0">
              <a:latin typeface="Tahoma" pitchFamily="34" charset="0"/>
              <a:cs typeface="Courier New" pitchFamily="49" charset="0"/>
              <a:sym typeface="Symbol"/>
            </a:endParaRPr>
          </a:p>
          <a:p>
            <a:pPr marL="0" indent="0">
              <a:spcBef>
                <a:spcPts val="120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}</a:t>
            </a:r>
          </a:p>
          <a:p>
            <a:pPr marL="0" indent="0">
              <a:buNone/>
            </a:pPr>
            <a:endParaRPr lang="ro-RO" dirty="0" smtClean="0"/>
          </a:p>
          <a:p>
            <a:pPr marL="0" indent="0">
              <a:buNone/>
            </a:pPr>
            <a:endParaRPr lang="ro-RO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87434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o-RO" dirty="0"/>
              <a:t>Varianta 2</a:t>
            </a:r>
          </a:p>
          <a:p>
            <a:pPr marL="0" indent="0">
              <a:buNone/>
            </a:pPr>
            <a:r>
              <a:rPr lang="ro-RO" b="1" dirty="0"/>
              <a:t>if</a:t>
            </a:r>
            <a:r>
              <a:rPr lang="ro-RO" dirty="0"/>
              <a:t> (condiţie) instrucţiune</a:t>
            </a:r>
            <a:r>
              <a:rPr lang="en-US" dirty="0" smtClean="0"/>
              <a:t>;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ro-RO" sz="2000" dirty="0" smtClean="0"/>
              <a:t>Observați</a:t>
            </a:r>
            <a:r>
              <a:rPr lang="en-US" sz="2000" dirty="0" smtClean="0"/>
              <a:t>e</a:t>
            </a:r>
            <a:r>
              <a:rPr lang="ro-RO" sz="2000" dirty="0" smtClean="0"/>
              <a:t>:</a:t>
            </a:r>
            <a:r>
              <a:rPr lang="en-US" sz="2000" dirty="0" smtClean="0"/>
              <a:t> </a:t>
            </a:r>
            <a:r>
              <a:rPr lang="en-US" sz="2000" dirty="0" err="1" smtClean="0"/>
              <a:t>dac</a:t>
            </a:r>
            <a:r>
              <a:rPr lang="ro-RO" sz="2000" dirty="0" smtClean="0"/>
              <a:t>ă vrem să fie executate mai multe instrucțiuni, le vom include între acolade, formând o </a:t>
            </a:r>
            <a:r>
              <a:rPr lang="ro-RO" sz="2000" b="1" u="sng" dirty="0" smtClean="0"/>
              <a:t>instrucțiune compusă</a:t>
            </a:r>
            <a:r>
              <a:rPr lang="ro-RO" sz="2000" dirty="0" smtClean="0"/>
              <a:t> </a:t>
            </a:r>
          </a:p>
          <a:p>
            <a:pPr marL="0" indent="0">
              <a:buNone/>
            </a:pPr>
            <a:endParaRPr lang="ro-RO" dirty="0"/>
          </a:p>
          <a:p>
            <a:pPr marL="0" indent="0">
              <a:buNone/>
            </a:pPr>
            <a:r>
              <a:rPr lang="ro-RO" sz="2000" dirty="0"/>
              <a:t>Exemplu: </a:t>
            </a:r>
          </a:p>
          <a:p>
            <a:pPr marL="0" indent="0">
              <a:buNone/>
            </a:pPr>
            <a:r>
              <a:rPr lang="ro-RO" sz="2000" dirty="0"/>
              <a:t>Se citesc de la tastatură două numere </a:t>
            </a:r>
            <a:r>
              <a:rPr lang="ro-RO" sz="2000" dirty="0" smtClean="0"/>
              <a:t>întregi. Dacă ambele numere sunt naturale se va calcula suma, produsul și media lor aritmetică.</a:t>
            </a:r>
          </a:p>
          <a:p>
            <a:pPr marL="0" indent="0">
              <a:buNone/>
            </a:pPr>
            <a:r>
              <a:rPr lang="ro-RO" sz="2000" dirty="0" smtClean="0"/>
              <a:t>Ex: 4 și 7 </a:t>
            </a:r>
            <a:r>
              <a:rPr lang="ro-RO" sz="2000" dirty="0">
                <a:sym typeface="Symbol"/>
              </a:rPr>
              <a:t></a:t>
            </a:r>
            <a:r>
              <a:rPr lang="de-DE" sz="2000" dirty="0">
                <a:sym typeface="Symbol"/>
              </a:rPr>
              <a:t> </a:t>
            </a:r>
            <a:r>
              <a:rPr lang="ro-RO" sz="2000" dirty="0" smtClean="0">
                <a:sym typeface="Symbol"/>
              </a:rPr>
              <a:t>suma = 11, produsul = 28, media = 5,50</a:t>
            </a:r>
            <a:endParaRPr lang="de-DE" sz="2000" dirty="0">
              <a:sym typeface="Symbol"/>
            </a:endParaRPr>
          </a:p>
          <a:p>
            <a:pPr marL="0" indent="0">
              <a:buNone/>
            </a:pPr>
            <a:endParaRPr lang="ro-RO" sz="2000" dirty="0" smtClean="0"/>
          </a:p>
          <a:p>
            <a:pPr marL="0" indent="0">
              <a:buNone/>
            </a:pPr>
            <a:endParaRPr lang="ro-RO" dirty="0"/>
          </a:p>
          <a:p>
            <a:pPr marL="0" indent="0">
              <a:buNone/>
            </a:pPr>
            <a:endParaRPr lang="ro-RO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2436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>
                <a:latin typeface="Tahoma" pitchFamily="34" charset="0"/>
                <a:cs typeface="Courier New" pitchFamily="49" charset="0"/>
                <a:sym typeface="Symbol"/>
              </a:rPr>
              <a:t>#include &lt;</a:t>
            </a:r>
            <a:r>
              <a:rPr lang="en-US" dirty="0" err="1">
                <a:latin typeface="Tahoma" pitchFamily="34" charset="0"/>
                <a:cs typeface="Courier New" pitchFamily="49" charset="0"/>
                <a:sym typeface="Symbol"/>
              </a:rPr>
              <a:t>iostream</a:t>
            </a:r>
            <a:r>
              <a:rPr lang="en-US" dirty="0">
                <a:latin typeface="Tahoma" pitchFamily="34" charset="0"/>
                <a:cs typeface="Courier New" pitchFamily="49" charset="0"/>
                <a:sym typeface="Symbol"/>
              </a:rPr>
              <a:t>&gt;</a:t>
            </a:r>
          </a:p>
          <a:p>
            <a:pPr marL="0" indent="0">
              <a:buNone/>
            </a:pPr>
            <a:r>
              <a:rPr lang="en-US" dirty="0">
                <a:latin typeface="Tahoma" pitchFamily="34" charset="0"/>
                <a:cs typeface="Courier New" pitchFamily="49" charset="0"/>
                <a:sym typeface="Symbol"/>
              </a:rPr>
              <a:t>using namespace </a:t>
            </a:r>
            <a:r>
              <a:rPr lang="en-US" dirty="0" err="1">
                <a:latin typeface="Tahoma" pitchFamily="34" charset="0"/>
                <a:cs typeface="Courier New" pitchFamily="49" charset="0"/>
                <a:sym typeface="Symbol"/>
              </a:rPr>
              <a:t>std</a:t>
            </a:r>
            <a:r>
              <a:rPr lang="en-US" dirty="0">
                <a:latin typeface="Tahoma" pitchFamily="34" charset="0"/>
                <a:cs typeface="Courier New" pitchFamily="49" charset="0"/>
                <a:sym typeface="Symbol"/>
              </a:rPr>
              <a:t>;</a:t>
            </a:r>
          </a:p>
          <a:p>
            <a:pPr marL="0" indent="0">
              <a:spcBef>
                <a:spcPts val="120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int main(){</a:t>
            </a:r>
          </a:p>
          <a:p>
            <a:pPr marL="0" indent="0">
              <a:spcBef>
                <a:spcPts val="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       int 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a,b,s;</a:t>
            </a:r>
            <a:endParaRPr lang="de-DE" dirty="0">
              <a:latin typeface="Tahoma" pitchFamily="34" charset="0"/>
              <a:cs typeface="Courier New" pitchFamily="49" charset="0"/>
              <a:sym typeface="Symbol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       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c</a:t>
            </a:r>
            <a:r>
              <a:rPr lang="ro-RO" dirty="0">
                <a:latin typeface="Tahoma" pitchFamily="34" charset="0"/>
                <a:cs typeface="Courier New" pitchFamily="49" charset="0"/>
              </a:rPr>
              <a:t>out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&lt;&lt;”</a:t>
            </a:r>
            <a:r>
              <a:rPr lang="ro-RO" dirty="0" smtClean="0">
                <a:latin typeface="Tahoma" pitchFamily="34" charset="0"/>
                <a:cs typeface="Courier New" pitchFamily="49" charset="0"/>
              </a:rPr>
              <a:t>a=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”;</a:t>
            </a:r>
            <a:r>
              <a:rPr lang="ro-RO" dirty="0" smtClean="0">
                <a:latin typeface="Tahoma" pitchFamily="34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Tahoma" pitchFamily="34" charset="0"/>
                <a:cs typeface="Courier New" pitchFamily="49" charset="0"/>
              </a:rPr>
              <a:t>cin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&gt;&gt;</a:t>
            </a:r>
            <a:r>
              <a:rPr lang="ro-RO" dirty="0" smtClean="0">
                <a:latin typeface="Tahoma" pitchFamily="34" charset="0"/>
                <a:cs typeface="Courier New" pitchFamily="49" charset="0"/>
              </a:rPr>
              <a:t>a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;</a:t>
            </a:r>
            <a:endParaRPr lang="ro-RO" dirty="0" smtClean="0">
              <a:latin typeface="Tahoma" pitchFamily="34" charset="0"/>
              <a:cs typeface="Courier New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ro-RO" dirty="0">
                <a:latin typeface="Tahoma" pitchFamily="34" charset="0"/>
                <a:cs typeface="Courier New" pitchFamily="49" charset="0"/>
              </a:rPr>
              <a:t> </a:t>
            </a:r>
            <a:r>
              <a:rPr lang="ro-RO" dirty="0" smtClean="0">
                <a:latin typeface="Tahoma" pitchFamily="34" charset="0"/>
                <a:cs typeface="Courier New" pitchFamily="49" charset="0"/>
              </a:rPr>
              <a:t>      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c</a:t>
            </a:r>
            <a:r>
              <a:rPr lang="ro-RO" dirty="0">
                <a:latin typeface="Tahoma" pitchFamily="34" charset="0"/>
                <a:cs typeface="Courier New" pitchFamily="49" charset="0"/>
              </a:rPr>
              <a:t>out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&lt;&lt;”</a:t>
            </a:r>
            <a:r>
              <a:rPr lang="ro-RO" dirty="0" smtClean="0">
                <a:latin typeface="Tahoma" pitchFamily="34" charset="0"/>
                <a:cs typeface="Courier New" pitchFamily="49" charset="0"/>
              </a:rPr>
              <a:t>b=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”;</a:t>
            </a:r>
            <a:r>
              <a:rPr lang="ro-RO" dirty="0">
                <a:latin typeface="Tahoma" pitchFamily="34" charset="0"/>
                <a:cs typeface="Courier New" pitchFamily="49" charset="0"/>
              </a:rPr>
              <a:t> </a:t>
            </a:r>
            <a:r>
              <a:rPr lang="en-US" dirty="0" err="1">
                <a:latin typeface="Tahoma" pitchFamily="34" charset="0"/>
                <a:cs typeface="Courier New" pitchFamily="49" charset="0"/>
              </a:rPr>
              <a:t>cin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&gt;&gt;</a:t>
            </a:r>
            <a:r>
              <a:rPr lang="ro-RO" dirty="0" smtClean="0">
                <a:latin typeface="Tahoma" pitchFamily="34" charset="0"/>
                <a:cs typeface="Courier New" pitchFamily="49" charset="0"/>
              </a:rPr>
              <a:t>b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;</a:t>
            </a:r>
            <a:endParaRPr lang="en-US" dirty="0">
              <a:latin typeface="Tahoma" pitchFamily="34" charset="0"/>
              <a:cs typeface="Courier New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Tahoma" pitchFamily="34" charset="0"/>
                <a:cs typeface="Courier New" pitchFamily="49" charset="0"/>
              </a:rPr>
              <a:t>       if (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a&gt;</a:t>
            </a:r>
            <a:r>
              <a:rPr lang="ro-RO" dirty="0" smtClean="0">
                <a:latin typeface="Tahoma" pitchFamily="34" charset="0"/>
                <a:cs typeface="Courier New" pitchFamily="49" charset="0"/>
              </a:rPr>
              <a:t>=0 &amp;&amp; b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&gt;</a:t>
            </a:r>
            <a:r>
              <a:rPr lang="ro-RO" dirty="0" smtClean="0">
                <a:latin typeface="Tahoma" pitchFamily="34" charset="0"/>
                <a:cs typeface="Courier New" pitchFamily="49" charset="0"/>
              </a:rPr>
              <a:t>=0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){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Tahoma" pitchFamily="34" charset="0"/>
                <a:cs typeface="Courier New" pitchFamily="49" charset="0"/>
              </a:rPr>
              <a:t> 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          s=</a:t>
            </a:r>
            <a:r>
              <a:rPr lang="en-US" dirty="0" err="1" smtClean="0">
                <a:latin typeface="Tahoma" pitchFamily="34" charset="0"/>
                <a:cs typeface="Courier New" pitchFamily="49" charset="0"/>
              </a:rPr>
              <a:t>a+b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;</a:t>
            </a:r>
            <a:endParaRPr lang="ro-RO" dirty="0">
              <a:latin typeface="Tahoma" pitchFamily="34" charset="0"/>
              <a:cs typeface="Courier New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           cout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&lt;&lt;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”</a:t>
            </a:r>
            <a:r>
              <a:rPr lang="en-US" dirty="0" err="1" smtClean="0">
                <a:latin typeface="Tahoma" pitchFamily="34" charset="0"/>
                <a:cs typeface="Courier New" pitchFamily="49" charset="0"/>
              </a:rPr>
              <a:t>suma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 </a:t>
            </a:r>
            <a:r>
              <a:rPr lang="ro-RO" dirty="0" smtClean="0">
                <a:latin typeface="Tahoma" pitchFamily="34" charset="0"/>
                <a:cs typeface="Courier New" pitchFamily="49" charset="0"/>
              </a:rPr>
              <a:t>=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 ”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&lt;&lt;s&lt;&lt;endl;</a:t>
            </a:r>
          </a:p>
          <a:p>
            <a:pPr marL="0" indent="0">
              <a:spcBef>
                <a:spcPts val="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 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          </a:t>
            </a: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cout&lt;&lt;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”</a:t>
            </a:r>
            <a:r>
              <a:rPr lang="en-US" dirty="0" err="1" smtClean="0">
                <a:latin typeface="Tahoma" pitchFamily="34" charset="0"/>
                <a:cs typeface="Courier New" pitchFamily="49" charset="0"/>
              </a:rPr>
              <a:t>produsul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 </a:t>
            </a:r>
            <a:r>
              <a:rPr lang="ro-RO" dirty="0">
                <a:latin typeface="Tahoma" pitchFamily="34" charset="0"/>
                <a:cs typeface="Courier New" pitchFamily="49" charset="0"/>
              </a:rPr>
              <a:t>=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 ”</a:t>
            </a: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&lt;&lt;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a*b</a:t>
            </a: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&lt;&lt;endl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;</a:t>
            </a:r>
            <a:endParaRPr lang="de-DE" dirty="0">
              <a:latin typeface="Tahoma" pitchFamily="34" charset="0"/>
              <a:cs typeface="Courier New" pitchFamily="49" charset="0"/>
              <a:sym typeface="Symbol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         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  </a:t>
            </a: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cout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&lt;&lt;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 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”media </a:t>
            </a:r>
            <a:r>
              <a:rPr lang="ro-RO" dirty="0">
                <a:latin typeface="Tahoma" pitchFamily="34" charset="0"/>
                <a:cs typeface="Courier New" pitchFamily="49" charset="0"/>
              </a:rPr>
              <a:t>=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 ” 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&lt;&lt;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s/2.0&lt;&lt;</a:t>
            </a: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endl</a:t>
            </a: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;</a:t>
            </a:r>
          </a:p>
          <a:p>
            <a:pPr marL="0" indent="0">
              <a:spcBef>
                <a:spcPts val="0"/>
              </a:spcBef>
              <a:buNone/>
            </a:pPr>
            <a:r>
              <a:rPr lang="de-DE" dirty="0" smtClean="0">
                <a:latin typeface="Tahoma" pitchFamily="34" charset="0"/>
                <a:cs typeface="Courier New" pitchFamily="49" charset="0"/>
                <a:sym typeface="Symbol"/>
              </a:rPr>
              <a:t>        }</a:t>
            </a:r>
            <a:endParaRPr lang="de-DE" dirty="0">
              <a:latin typeface="Tahoma" pitchFamily="34" charset="0"/>
              <a:cs typeface="Courier New" pitchFamily="49" charset="0"/>
              <a:sym typeface="Symbol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       return 0;</a:t>
            </a:r>
          </a:p>
          <a:p>
            <a:pPr marL="0" indent="0">
              <a:spcBef>
                <a:spcPts val="1200"/>
              </a:spcBef>
              <a:buNone/>
            </a:pPr>
            <a:r>
              <a:rPr lang="de-DE" dirty="0">
                <a:latin typeface="Tahoma" pitchFamily="34" charset="0"/>
                <a:cs typeface="Courier New" pitchFamily="49" charset="0"/>
                <a:sym typeface="Symbol"/>
              </a:rPr>
              <a:t>}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23820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Structura</a:t>
            </a:r>
            <a:r>
              <a:rPr lang="en-US" dirty="0" smtClean="0"/>
              <a:t> </a:t>
            </a:r>
            <a:r>
              <a:rPr lang="en-US" dirty="0" err="1" smtClean="0"/>
              <a:t>unui</a:t>
            </a:r>
            <a:r>
              <a:rPr lang="en-US" dirty="0" smtClean="0"/>
              <a:t> program </a:t>
            </a:r>
            <a:r>
              <a:rPr lang="en-US" dirty="0" err="1" smtClean="0"/>
              <a:t>c++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smtClean="0"/>
              <a:t>#include &lt;</a:t>
            </a:r>
            <a:r>
              <a:rPr lang="en-US" dirty="0" err="1" smtClean="0"/>
              <a:t>iostream</a:t>
            </a:r>
            <a:r>
              <a:rPr lang="en-US" dirty="0" smtClean="0"/>
              <a:t>&gt;</a:t>
            </a:r>
          </a:p>
          <a:p>
            <a:pPr marL="0" indent="0">
              <a:buNone/>
            </a:pPr>
            <a:r>
              <a:rPr lang="en-US" dirty="0" smtClean="0"/>
              <a:t>using namespace </a:t>
            </a:r>
            <a:r>
              <a:rPr lang="en-US" dirty="0" err="1" smtClean="0"/>
              <a:t>std</a:t>
            </a:r>
            <a:r>
              <a:rPr lang="en-US" dirty="0" smtClean="0"/>
              <a:t>;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err="1" smtClean="0"/>
              <a:t>int</a:t>
            </a:r>
            <a:r>
              <a:rPr lang="en-US" dirty="0" smtClean="0"/>
              <a:t> main ()</a:t>
            </a:r>
          </a:p>
          <a:p>
            <a:pPr marL="0" indent="0">
              <a:buNone/>
            </a:pPr>
            <a:r>
              <a:rPr lang="en-US" dirty="0" smtClean="0"/>
              <a:t>{</a:t>
            </a:r>
          </a:p>
          <a:p>
            <a:pPr marL="0" indent="0">
              <a:buNone/>
            </a:pPr>
            <a:r>
              <a:rPr lang="en-US" dirty="0" smtClean="0"/>
              <a:t>  //</a:t>
            </a:r>
            <a:r>
              <a:rPr lang="en-US" dirty="0" err="1" smtClean="0"/>
              <a:t>declara</a:t>
            </a:r>
            <a:r>
              <a:rPr lang="ro-RO" dirty="0" smtClean="0"/>
              <a:t>ții și instrucțiuni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 return 0;</a:t>
            </a:r>
          </a:p>
          <a:p>
            <a:pPr marL="0" indent="0">
              <a:buNone/>
            </a:pPr>
            <a:r>
              <a:rPr lang="en-US" dirty="0" smtClean="0"/>
              <a:t>}</a:t>
            </a:r>
            <a:endParaRPr lang="ro-RO" dirty="0"/>
          </a:p>
          <a:p>
            <a:pPr marL="0" indent="0">
              <a:buNone/>
            </a:pPr>
            <a:r>
              <a:rPr lang="ro-RO" dirty="0" smtClean="0"/>
              <a:t>Obsevații:</a:t>
            </a:r>
          </a:p>
          <a:p>
            <a:pPr marL="514350" indent="-514350">
              <a:buFont typeface="+mj-lt"/>
              <a:buAutoNum type="arabicParenR"/>
            </a:pPr>
            <a:r>
              <a:rPr lang="ro-RO" dirty="0"/>
              <a:t>#include &lt;iostream&gt; permite utilizarea </a:t>
            </a:r>
            <a:r>
              <a:rPr lang="ro-RO" dirty="0" smtClean="0"/>
              <a:t>cin pentru citirea de la tastatură a unor valori și utilizarea  cout pentru afișarea unor rezultate pe ecran</a:t>
            </a:r>
          </a:p>
          <a:p>
            <a:pPr marL="514350" indent="-514350">
              <a:buFont typeface="+mj-lt"/>
              <a:buAutoNum type="arabicParenR"/>
            </a:pPr>
            <a:r>
              <a:rPr lang="ro-RO" dirty="0" smtClean="0"/>
              <a:t>Un program C++ poate fi alcătuit din mai multe funcții, însă obligatorie este funcția main</a:t>
            </a:r>
            <a:endParaRPr lang="en-US" dirty="0" smtClean="0"/>
          </a:p>
          <a:p>
            <a:pPr marL="514350" indent="-514350">
              <a:buFont typeface="+mj-lt"/>
              <a:buAutoNum type="arabicParenR"/>
            </a:pPr>
            <a:r>
              <a:rPr lang="ro-RO" dirty="0" smtClean="0"/>
              <a:t>Literele</a:t>
            </a:r>
            <a:r>
              <a:rPr lang="en-US" dirty="0" smtClean="0"/>
              <a:t> </a:t>
            </a:r>
            <a:r>
              <a:rPr lang="en-US" dirty="0" err="1" smtClean="0"/>
              <a:t>mici</a:t>
            </a:r>
            <a:r>
              <a:rPr lang="en-US" dirty="0" smtClean="0"/>
              <a:t> </a:t>
            </a:r>
            <a:r>
              <a:rPr lang="en-US" dirty="0" err="1" smtClean="0"/>
              <a:t>sunt</a:t>
            </a:r>
            <a:r>
              <a:rPr lang="en-US" dirty="0" smtClean="0"/>
              <a:t> </a:t>
            </a:r>
            <a:r>
              <a:rPr lang="en-US" dirty="0" err="1" smtClean="0"/>
              <a:t>diferite</a:t>
            </a:r>
            <a:r>
              <a:rPr lang="en-US" dirty="0" smtClean="0"/>
              <a:t> de </a:t>
            </a:r>
            <a:r>
              <a:rPr lang="en-US" dirty="0" err="1" smtClean="0"/>
              <a:t>cele</a:t>
            </a:r>
            <a:r>
              <a:rPr lang="en-US" dirty="0" smtClean="0"/>
              <a:t> </a:t>
            </a:r>
            <a:r>
              <a:rPr lang="en-US" dirty="0" err="1" smtClean="0"/>
              <a:t>mari</a:t>
            </a:r>
            <a:r>
              <a:rPr lang="en-US" dirty="0" smtClean="0"/>
              <a:t> </a:t>
            </a:r>
            <a:r>
              <a:rPr lang="ro-RO" dirty="0" smtClean="0"/>
              <a:t>î</a:t>
            </a:r>
            <a:r>
              <a:rPr lang="en-US" dirty="0" smtClean="0"/>
              <a:t>n C++</a:t>
            </a:r>
            <a:endParaRPr lang="ro-RO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7079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 smtClean="0"/>
              <a:t>Afișarea pe ecran (</a:t>
            </a:r>
            <a:r>
              <a:rPr lang="ro-RO" cap="none" dirty="0" smtClean="0"/>
              <a:t>cout</a:t>
            </a:r>
            <a:r>
              <a:rPr lang="en-US" cap="none" dirty="0" smtClean="0"/>
              <a:t>&lt;&lt;</a:t>
            </a:r>
            <a:r>
              <a:rPr lang="ro-RO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Se </a:t>
            </a:r>
            <a:r>
              <a:rPr lang="en-US" dirty="0" err="1" smtClean="0"/>
              <a:t>vor</a:t>
            </a:r>
            <a:r>
              <a:rPr lang="en-US" dirty="0" smtClean="0"/>
              <a:t> </a:t>
            </a:r>
            <a:r>
              <a:rPr lang="en-US" dirty="0" err="1" smtClean="0"/>
              <a:t>afi</a:t>
            </a:r>
            <a:r>
              <a:rPr lang="ro-RO" dirty="0" smtClean="0"/>
              <a:t>șa pe ecran mesaje sau rezultatele obținute</a:t>
            </a:r>
          </a:p>
          <a:p>
            <a:r>
              <a:rPr lang="ro-RO" dirty="0" smtClean="0"/>
              <a:t>Exemple:</a:t>
            </a:r>
          </a:p>
          <a:p>
            <a:pPr marL="0" indent="0">
              <a:buNone/>
            </a:pPr>
            <a:r>
              <a:rPr lang="en-US" dirty="0">
                <a:latin typeface="Tahoma" pitchFamily="34" charset="0"/>
                <a:cs typeface="Courier New" pitchFamily="49" charset="0"/>
              </a:rPr>
              <a:t>c</a:t>
            </a:r>
            <a:r>
              <a:rPr lang="ro-RO" dirty="0">
                <a:latin typeface="Tahoma" pitchFamily="34" charset="0"/>
                <a:cs typeface="Courier New" pitchFamily="49" charset="0"/>
              </a:rPr>
              <a:t>out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&lt;&lt;”</a:t>
            </a:r>
            <a:r>
              <a:rPr lang="en-US" dirty="0" err="1" smtClean="0">
                <a:latin typeface="Tahoma" pitchFamily="34" charset="0"/>
                <a:cs typeface="Courier New" pitchFamily="49" charset="0"/>
              </a:rPr>
              <a:t>Dati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Tahoma" pitchFamily="34" charset="0"/>
                <a:cs typeface="Courier New" pitchFamily="49" charset="0"/>
              </a:rPr>
              <a:t>doua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Tahoma" pitchFamily="34" charset="0"/>
                <a:cs typeface="Courier New" pitchFamily="49" charset="0"/>
              </a:rPr>
              <a:t>numere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 </a:t>
            </a:r>
            <a:r>
              <a:rPr lang="en-US" dirty="0" err="1" smtClean="0">
                <a:latin typeface="Tahoma" pitchFamily="34" charset="0"/>
                <a:cs typeface="Courier New" pitchFamily="49" charset="0"/>
              </a:rPr>
              <a:t>naturale</a:t>
            </a:r>
            <a:r>
              <a:rPr lang="en-US" dirty="0">
                <a:latin typeface="Tahoma" pitchFamily="34" charset="0"/>
                <a:cs typeface="Courier New" pitchFamily="49" charset="0"/>
              </a:rPr>
              <a:t>: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 ”</a:t>
            </a:r>
            <a:r>
              <a:rPr lang="en-US" dirty="0" smtClean="0">
                <a:latin typeface="Tahoma" pitchFamily="34" charset="0"/>
              </a:rPr>
              <a:t>;</a:t>
            </a:r>
            <a:endParaRPr lang="ro-RO" dirty="0">
              <a:latin typeface="Tahoma" pitchFamily="34" charset="0"/>
            </a:endParaRPr>
          </a:p>
          <a:p>
            <a:pPr marL="0" indent="0">
              <a:buNone/>
            </a:pPr>
            <a:endParaRPr lang="en-US" dirty="0" smtClean="0">
              <a:latin typeface="Tahoma" pitchFamily="34" charset="0"/>
              <a:cs typeface="Courier New" pitchFamily="49" charset="0"/>
            </a:endParaRPr>
          </a:p>
          <a:p>
            <a:pPr marL="0" indent="0">
              <a:buNone/>
            </a:pPr>
            <a:r>
              <a:rPr lang="en-US" dirty="0" smtClean="0">
                <a:latin typeface="Tahoma" pitchFamily="34" charset="0"/>
                <a:cs typeface="Courier New" pitchFamily="49" charset="0"/>
              </a:rPr>
              <a:t>c</a:t>
            </a:r>
            <a:r>
              <a:rPr lang="ro-RO" dirty="0" smtClean="0">
                <a:latin typeface="Tahoma" pitchFamily="34" charset="0"/>
                <a:cs typeface="Courier New" pitchFamily="49" charset="0"/>
              </a:rPr>
              <a:t>out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&lt;&lt;”Suma </a:t>
            </a:r>
            <a:r>
              <a:rPr lang="en-US" dirty="0" err="1" smtClean="0">
                <a:latin typeface="Tahoma" pitchFamily="34" charset="0"/>
                <a:cs typeface="Courier New" pitchFamily="49" charset="0"/>
              </a:rPr>
              <a:t>este</a:t>
            </a:r>
            <a:r>
              <a:rPr lang="en-US" dirty="0" smtClean="0">
                <a:latin typeface="Tahoma" pitchFamily="34" charset="0"/>
                <a:cs typeface="Courier New" pitchFamily="49" charset="0"/>
              </a:rPr>
              <a:t> ”&lt;&lt;s&lt;&lt;</a:t>
            </a:r>
            <a:r>
              <a:rPr lang="en-US" dirty="0" err="1" smtClean="0">
                <a:latin typeface="Tahoma" pitchFamily="34" charset="0"/>
                <a:cs typeface="Courier New" pitchFamily="49" charset="0"/>
              </a:rPr>
              <a:t>endl</a:t>
            </a:r>
            <a:r>
              <a:rPr lang="en-US" dirty="0" smtClean="0">
                <a:latin typeface="Tahoma" pitchFamily="34" charset="0"/>
              </a:rPr>
              <a:t>;</a:t>
            </a:r>
            <a:endParaRPr lang="ro-RO" dirty="0">
              <a:latin typeface="Tahoma" pitchFamily="34" charset="0"/>
            </a:endParaRP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err="1" smtClean="0"/>
              <a:t>Observa</a:t>
            </a:r>
            <a:r>
              <a:rPr lang="ro-RO" dirty="0" smtClean="0"/>
              <a:t>ție:</a:t>
            </a:r>
            <a:endParaRPr lang="ro-RO" dirty="0"/>
          </a:p>
          <a:p>
            <a:pPr marL="0" indent="0">
              <a:buNone/>
            </a:pPr>
            <a:r>
              <a:rPr lang="ro-RO" dirty="0"/>
              <a:t>e</a:t>
            </a:r>
            <a:r>
              <a:rPr lang="ro-RO" dirty="0" smtClean="0"/>
              <a:t>ndl (END LINE, adică Enter, realizează trecerea la rândul următor al ecranului)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2393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 smtClean="0"/>
              <a:t>Citirea de la tastatură (</a:t>
            </a:r>
            <a:r>
              <a:rPr lang="ro-RO" cap="none" dirty="0" smtClean="0"/>
              <a:t>cin</a:t>
            </a:r>
            <a:r>
              <a:rPr lang="en-US" dirty="0"/>
              <a:t> </a:t>
            </a:r>
            <a:r>
              <a:rPr lang="en-US" dirty="0" smtClean="0"/>
              <a:t>&gt;&gt;)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Cu </a:t>
            </a:r>
            <a:r>
              <a:rPr lang="en-US" dirty="0" err="1" smtClean="0"/>
              <a:t>ajutorul</a:t>
            </a:r>
            <a:r>
              <a:rPr lang="en-US" dirty="0" smtClean="0"/>
              <a:t> </a:t>
            </a:r>
            <a:r>
              <a:rPr lang="ro-RO" dirty="0"/>
              <a:t>cin</a:t>
            </a:r>
            <a:r>
              <a:rPr lang="en-US" dirty="0"/>
              <a:t> </a:t>
            </a:r>
            <a:r>
              <a:rPr lang="en-US" dirty="0" smtClean="0"/>
              <a:t>&gt;&gt; se pot </a:t>
            </a:r>
            <a:r>
              <a:rPr lang="en-US" dirty="0" err="1" smtClean="0"/>
              <a:t>citi</a:t>
            </a:r>
            <a:r>
              <a:rPr lang="en-US" dirty="0" smtClean="0"/>
              <a:t> de </a:t>
            </a:r>
            <a:r>
              <a:rPr lang="en-US" dirty="0" err="1" smtClean="0"/>
              <a:t>de</a:t>
            </a:r>
            <a:r>
              <a:rPr lang="en-US" dirty="0" smtClean="0"/>
              <a:t> la </a:t>
            </a:r>
            <a:r>
              <a:rPr lang="en-US" dirty="0" err="1" smtClean="0"/>
              <a:t>tastatur</a:t>
            </a:r>
            <a:r>
              <a:rPr lang="ro-RO" dirty="0" smtClean="0"/>
              <a:t>ă valorile unor variabile</a:t>
            </a:r>
          </a:p>
          <a:p>
            <a:r>
              <a:rPr lang="ro-RO" dirty="0" smtClean="0"/>
              <a:t>Exemplu:</a:t>
            </a:r>
            <a:endParaRPr lang="en-US" dirty="0" smtClean="0"/>
          </a:p>
          <a:p>
            <a:pPr marL="0" indent="0">
              <a:buNone/>
            </a:pPr>
            <a:r>
              <a:rPr lang="en-US" dirty="0" err="1"/>
              <a:t>i</a:t>
            </a:r>
            <a:r>
              <a:rPr lang="en-US" dirty="0" err="1" smtClean="0"/>
              <a:t>nt</a:t>
            </a:r>
            <a:r>
              <a:rPr lang="en-US" dirty="0" smtClean="0"/>
              <a:t> </a:t>
            </a:r>
            <a:r>
              <a:rPr lang="en-US" dirty="0" err="1" smtClean="0"/>
              <a:t>a,b</a:t>
            </a:r>
            <a:r>
              <a:rPr lang="en-US" dirty="0" smtClean="0"/>
              <a:t>; //se </a:t>
            </a:r>
            <a:r>
              <a:rPr lang="en-US" dirty="0" err="1" smtClean="0"/>
              <a:t>declar</a:t>
            </a:r>
            <a:r>
              <a:rPr lang="ro-RO" dirty="0" smtClean="0"/>
              <a:t>ă 2 variabile întregi: a și b</a:t>
            </a:r>
            <a:endParaRPr lang="ro-RO" dirty="0"/>
          </a:p>
          <a:p>
            <a:pPr marL="0" indent="0">
              <a:buNone/>
            </a:pPr>
            <a:r>
              <a:rPr lang="en-US" dirty="0"/>
              <a:t>c</a:t>
            </a:r>
            <a:r>
              <a:rPr lang="ro-RO" dirty="0" smtClean="0"/>
              <a:t>in</a:t>
            </a:r>
            <a:r>
              <a:rPr lang="en-US" dirty="0" smtClean="0"/>
              <a:t>&gt;&gt;a&gt;&gt;b;</a:t>
            </a:r>
          </a:p>
          <a:p>
            <a:pPr marL="0" indent="0">
              <a:buNone/>
            </a:pPr>
            <a:r>
              <a:rPr lang="ro-RO" dirty="0" smtClean="0"/>
              <a:t>Obs: se citesc de la tastatură 2 valori; prima valoare citită se păstrează/memorează în a, cea de a doua în b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22906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 smtClean="0"/>
              <a:t>Instrucțiunea de atribuire (=)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ro-RO" dirty="0" smtClean="0"/>
              <a:t>Forma generală a instrucțiunii de atribuire este:</a:t>
            </a:r>
          </a:p>
          <a:p>
            <a:pPr marL="0" indent="0">
              <a:buNone/>
            </a:pPr>
            <a:r>
              <a:rPr lang="ro-RO" dirty="0" smtClean="0"/>
              <a:t>variabilă = expresie; </a:t>
            </a:r>
          </a:p>
          <a:p>
            <a:pPr marL="0" indent="0" algn="r">
              <a:buNone/>
            </a:pPr>
            <a:r>
              <a:rPr lang="ro-RO" dirty="0" smtClean="0"/>
              <a:t>(se citește: </a:t>
            </a:r>
            <a:r>
              <a:rPr lang="ro-RO" u="sng" dirty="0" smtClean="0"/>
              <a:t>variabila</a:t>
            </a:r>
            <a:r>
              <a:rPr lang="ro-RO" dirty="0" smtClean="0"/>
              <a:t> </a:t>
            </a:r>
            <a:r>
              <a:rPr lang="ro-RO" b="1" dirty="0" smtClean="0"/>
              <a:t>ia valoarea</a:t>
            </a:r>
            <a:r>
              <a:rPr lang="ro-RO" dirty="0" smtClean="0"/>
              <a:t> </a:t>
            </a:r>
            <a:r>
              <a:rPr lang="ro-RO" u="sng" dirty="0" smtClean="0"/>
              <a:t>expresiei</a:t>
            </a:r>
            <a:r>
              <a:rPr lang="ro-RO" dirty="0" smtClean="0"/>
              <a:t>)</a:t>
            </a:r>
          </a:p>
          <a:p>
            <a:pPr marL="0" indent="0" algn="r">
              <a:buNone/>
            </a:pPr>
            <a:endParaRPr lang="ro-RO" dirty="0" smtClean="0"/>
          </a:p>
          <a:p>
            <a:r>
              <a:rPr lang="ro-RO" dirty="0" smtClean="0"/>
              <a:t>Exemple:</a:t>
            </a:r>
          </a:p>
          <a:p>
            <a:pPr marL="822960" lvl="1" indent="-457200">
              <a:buFont typeface="+mj-lt"/>
              <a:buAutoNum type="arabicParenR"/>
            </a:pPr>
            <a:r>
              <a:rPr lang="ro-RO" sz="2400" dirty="0"/>
              <a:t>s</a:t>
            </a:r>
            <a:r>
              <a:rPr lang="ro-RO" sz="2400" dirty="0" smtClean="0"/>
              <a:t>uma = a+b+c;</a:t>
            </a:r>
          </a:p>
          <a:p>
            <a:pPr marL="822960" lvl="1" indent="-457200">
              <a:buFont typeface="+mj-lt"/>
              <a:buAutoNum type="arabicParenR"/>
            </a:pPr>
            <a:r>
              <a:rPr lang="ro-RO" sz="2400" dirty="0"/>
              <a:t>p</a:t>
            </a:r>
            <a:r>
              <a:rPr lang="ro-RO" sz="2400" dirty="0" smtClean="0"/>
              <a:t>rodus = a*b;</a:t>
            </a:r>
          </a:p>
          <a:p>
            <a:pPr marL="822960" lvl="1" indent="-457200">
              <a:buFont typeface="+mj-lt"/>
              <a:buAutoNum type="arabicParenR"/>
            </a:pPr>
            <a:r>
              <a:rPr lang="ro-RO" sz="2400" dirty="0"/>
              <a:t>m</a:t>
            </a:r>
            <a:r>
              <a:rPr lang="ro-RO" sz="2400" dirty="0" smtClean="0"/>
              <a:t>edie = (a+b)/2;</a:t>
            </a:r>
          </a:p>
          <a:p>
            <a:pPr marL="0" indent="0">
              <a:buNone/>
            </a:pPr>
            <a:endParaRPr lang="ro-RO" dirty="0" smtClean="0"/>
          </a:p>
        </p:txBody>
      </p:sp>
    </p:spTree>
    <p:extLst>
      <p:ext uri="{BB962C8B-B14F-4D97-AF65-F5344CB8AC3E}">
        <p14:creationId xmlns:p14="http://schemas.microsoft.com/office/powerpoint/2010/main" val="1974095937"/>
      </p:ext>
    </p:extLst>
  </p:cSld>
  <p:clrMapOvr>
    <a:masterClrMapping/>
  </p:clrMapOvr>
  <p:transition spd="slow">
    <p:pull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/>
              <a:t>Operatori </a:t>
            </a:r>
            <a:r>
              <a:rPr lang="ro-RO" dirty="0" smtClean="0"/>
              <a:t>aritmetici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val="1421724276"/>
              </p:ext>
            </p:extLst>
          </p:nvPr>
        </p:nvGraphicFramePr>
        <p:xfrm>
          <a:off x="457200" y="1600200"/>
          <a:ext cx="7467600" cy="5034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74840"/>
                <a:gridCol w="2992760"/>
              </a:tblGrid>
              <a:tr h="370840">
                <a:tc>
                  <a:txBody>
                    <a:bodyPr/>
                    <a:lstStyle/>
                    <a:p>
                      <a:r>
                        <a:rPr lang="ro-RO" dirty="0" smtClean="0"/>
                        <a:t>OPERATORUL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o-RO" dirty="0" smtClean="0"/>
                        <a:t>EXEMPLE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+ (adunare)</a:t>
                      </a:r>
                      <a:endParaRPr kumimoji="0" lang="en-US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Ex: 12 + 3 = 15</a:t>
                      </a:r>
                      <a:endParaRPr kumimoji="0" lang="en-US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(scădere)</a:t>
                      </a:r>
                      <a:endParaRPr kumimoji="0" lang="en-US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Ex: 12 - 3 = 9</a:t>
                      </a:r>
                      <a:endParaRPr kumimoji="0" lang="en-US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* (înmulțire)</a:t>
                      </a:r>
                      <a:endParaRPr kumimoji="0" lang="en-US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Ex: 5 * 3 = 15</a:t>
                      </a:r>
                      <a:endParaRPr kumimoji="0" lang="en-US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% (restul împărțirii întregi)</a:t>
                      </a:r>
                      <a:endParaRPr kumimoji="0" lang="en-US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Ex: 26</a:t>
                      </a:r>
                      <a:r>
                        <a:rPr kumimoji="0" lang="ro-RO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% </a:t>
                      </a: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 =</a:t>
                      </a:r>
                      <a:r>
                        <a:rPr kumimoji="0" lang="ro-RO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2</a:t>
                      </a:r>
                      <a:endParaRPr kumimoji="0" lang="en-US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Ex: 24 % 5 = 4</a:t>
                      </a: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 (câtul împărțirii întregi, dacă este aplicat la numere întregi)</a:t>
                      </a: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Ex: 26</a:t>
                      </a:r>
                      <a:r>
                        <a:rPr kumimoji="0" lang="ro-RO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 </a:t>
                      </a: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 =</a:t>
                      </a:r>
                      <a:r>
                        <a:rPr kumimoji="0" lang="ro-RO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8</a:t>
                      </a:r>
                      <a:endParaRPr kumimoji="0" lang="en-US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Ex: 31</a:t>
                      </a:r>
                      <a:r>
                        <a:rPr kumimoji="0" lang="ro-RO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/</a:t>
                      </a: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5 = 6</a:t>
                      </a:r>
                      <a:endParaRPr kumimoji="0" lang="en-US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 (împărțire</a:t>
                      </a:r>
                      <a:r>
                        <a:rPr kumimoji="0" lang="ro-RO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reală</a:t>
                      </a: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dacă cel</a:t>
                      </a:r>
                      <a:r>
                        <a:rPr kumimoji="0" lang="ro-RO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puțin unul dintre numere este număr real</a:t>
                      </a: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kumimoji="0" lang="en-US" b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Obs: Simbolul zecimal</a:t>
                      </a:r>
                      <a:r>
                        <a:rPr kumimoji="0" lang="ro-RO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este punctul </a:t>
                      </a: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o-RO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Ex: 5.5 / 2 = 2.75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88805485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 smtClean="0"/>
              <a:t>Operatori relaționali </a:t>
            </a:r>
            <a:r>
              <a:rPr lang="ro-RO" sz="2800" dirty="0" smtClean="0"/>
              <a:t>(de comparație)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val="1289310310"/>
              </p:ext>
            </p:extLst>
          </p:nvPr>
        </p:nvGraphicFramePr>
        <p:xfrm>
          <a:off x="457200" y="1600200"/>
          <a:ext cx="7467600" cy="3672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89200"/>
                <a:gridCol w="1193552"/>
                <a:gridCol w="3784848"/>
              </a:tblGrid>
              <a:tr h="370840">
                <a:tc gridSpan="2">
                  <a:txBody>
                    <a:bodyPr/>
                    <a:lstStyle/>
                    <a:p>
                      <a:pPr algn="ctr"/>
                      <a:r>
                        <a:rPr lang="ro-RO" dirty="0" smtClean="0"/>
                        <a:t>OPERATORUL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o-RO" dirty="0" smtClean="0"/>
                        <a:t>EXEMPLE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aseline="0" dirty="0" err="1" smtClean="0"/>
                        <a:t>mai</a:t>
                      </a:r>
                      <a:r>
                        <a:rPr lang="en-US" baseline="0" dirty="0" smtClean="0"/>
                        <a:t> mare</a:t>
                      </a:r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en-US" kern="1200" dirty="0" smtClean="0">
                          <a:solidFill>
                            <a:schemeClr val="dk1"/>
                          </a:solidFill>
                          <a:latin typeface="Courier New" pitchFamily="49" charset="0"/>
                          <a:ea typeface="+mn-ea"/>
                          <a:cs typeface="Courier New" pitchFamily="49" charset="0"/>
                        </a:rPr>
                        <a:t>&gt;</a:t>
                      </a:r>
                      <a:endParaRPr kumimoji="0" lang="en-US" kern="1200" dirty="0">
                        <a:solidFill>
                          <a:schemeClr val="dk1"/>
                        </a:solidFill>
                        <a:latin typeface="Courier New" pitchFamily="49" charset="0"/>
                        <a:ea typeface="+mn-ea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o-RO" dirty="0" smtClean="0"/>
                        <a:t>Ex: 4</a:t>
                      </a:r>
                      <a:r>
                        <a:rPr lang="en-US" dirty="0" smtClean="0"/>
                        <a:t> &gt; 12</a:t>
                      </a:r>
                      <a:r>
                        <a:rPr lang="en-US" baseline="0" dirty="0" smtClean="0"/>
                        <a:t> (</a:t>
                      </a:r>
                      <a:r>
                        <a:rPr lang="en-US" baseline="0" dirty="0" err="1" smtClean="0"/>
                        <a:t>fals</a:t>
                      </a:r>
                      <a:r>
                        <a:rPr lang="en-US" baseline="0" dirty="0" smtClean="0"/>
                        <a:t>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mai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mic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en-US" kern="1200" dirty="0" smtClean="0">
                          <a:solidFill>
                            <a:schemeClr val="dk1"/>
                          </a:solidFill>
                          <a:latin typeface="Courier New" pitchFamily="49" charset="0"/>
                          <a:ea typeface="+mn-ea"/>
                          <a:cs typeface="Courier New" pitchFamily="49" charset="0"/>
                        </a:rPr>
                        <a:t>&lt;</a:t>
                      </a:r>
                      <a:endParaRPr kumimoji="0" lang="en-US" kern="1200" dirty="0">
                        <a:solidFill>
                          <a:schemeClr val="dk1"/>
                        </a:solidFill>
                        <a:latin typeface="Courier New" pitchFamily="49" charset="0"/>
                        <a:ea typeface="+mn-ea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Ex:</a:t>
                      </a:r>
                      <a:r>
                        <a:rPr lang="en-US" baseline="0" dirty="0" smtClean="0"/>
                        <a:t> a &lt; b (</a:t>
                      </a:r>
                      <a:r>
                        <a:rPr lang="en-US" baseline="0" dirty="0" err="1" smtClean="0"/>
                        <a:t>depinde</a:t>
                      </a:r>
                      <a:r>
                        <a:rPr lang="en-US" baseline="0" dirty="0" smtClean="0"/>
                        <a:t> de </a:t>
                      </a:r>
                      <a:r>
                        <a:rPr lang="en-US" baseline="0" dirty="0" err="1" smtClean="0"/>
                        <a:t>valorile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lui</a:t>
                      </a:r>
                      <a:r>
                        <a:rPr lang="en-US" baseline="0" dirty="0" smtClean="0"/>
                        <a:t> a </a:t>
                      </a:r>
                      <a:r>
                        <a:rPr lang="ro-RO" baseline="0" dirty="0" smtClean="0"/>
                        <a:t>și b!)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aseline="0" dirty="0" err="1" smtClean="0"/>
                        <a:t>mai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mic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sau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egal</a:t>
                      </a:r>
                      <a:endParaRPr lang="en-US" dirty="0" smtClean="0"/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en-US" kern="1200" dirty="0" smtClean="0">
                          <a:solidFill>
                            <a:schemeClr val="dk1"/>
                          </a:solidFill>
                          <a:latin typeface="Courier New" pitchFamily="49" charset="0"/>
                          <a:ea typeface="+mn-ea"/>
                          <a:cs typeface="Courier New" pitchFamily="49" charset="0"/>
                        </a:rPr>
                        <a:t>&lt;=</a:t>
                      </a:r>
                      <a:endParaRPr kumimoji="0" lang="en-US" kern="1200" dirty="0">
                        <a:solidFill>
                          <a:schemeClr val="dk1"/>
                        </a:solidFill>
                        <a:latin typeface="Courier New" pitchFamily="49" charset="0"/>
                        <a:ea typeface="+mn-ea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o-RO" dirty="0" smtClean="0"/>
                        <a:t>Ex: 34</a:t>
                      </a:r>
                      <a:r>
                        <a:rPr lang="en-US" dirty="0" smtClean="0"/>
                        <a:t>&lt;=50</a:t>
                      </a:r>
                      <a:r>
                        <a:rPr lang="en-US" baseline="0" dirty="0" smtClean="0"/>
                        <a:t> (</a:t>
                      </a:r>
                      <a:r>
                        <a:rPr lang="en-US" baseline="0" dirty="0" err="1" smtClean="0"/>
                        <a:t>adev</a:t>
                      </a:r>
                      <a:r>
                        <a:rPr lang="ro-RO" baseline="0" dirty="0" smtClean="0"/>
                        <a:t>ărat)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mai</a:t>
                      </a:r>
                      <a:r>
                        <a:rPr lang="en-US" dirty="0" smtClean="0"/>
                        <a:t> mare </a:t>
                      </a:r>
                      <a:r>
                        <a:rPr lang="en-US" dirty="0" err="1" smtClean="0"/>
                        <a:t>sau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egal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en-US" kern="1200" dirty="0" smtClean="0">
                          <a:solidFill>
                            <a:schemeClr val="dk1"/>
                          </a:solidFill>
                          <a:latin typeface="Courier New" pitchFamily="49" charset="0"/>
                          <a:ea typeface="+mn-ea"/>
                          <a:cs typeface="Courier New" pitchFamily="49" charset="0"/>
                        </a:rPr>
                        <a:t>&gt;=</a:t>
                      </a:r>
                      <a:endParaRPr kumimoji="0" lang="en-US" kern="1200" dirty="0">
                        <a:solidFill>
                          <a:schemeClr val="dk1"/>
                        </a:solidFill>
                        <a:latin typeface="Courier New" pitchFamily="49" charset="0"/>
                        <a:ea typeface="+mn-ea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o-RO" dirty="0" smtClean="0"/>
                        <a:t>e</a:t>
                      </a:r>
                      <a:r>
                        <a:rPr lang="en-US" dirty="0" smtClean="0"/>
                        <a:t>gal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en-US" kern="1200" dirty="0" smtClean="0">
                          <a:solidFill>
                            <a:schemeClr val="dk1"/>
                          </a:solidFill>
                          <a:latin typeface="Courier New" pitchFamily="49" charset="0"/>
                          <a:ea typeface="+mn-ea"/>
                          <a:cs typeface="Courier New" pitchFamily="49" charset="0"/>
                        </a:rPr>
                        <a:t>==</a:t>
                      </a:r>
                      <a:endParaRPr kumimoji="0" lang="en-US" kern="1200" dirty="0">
                        <a:solidFill>
                          <a:schemeClr val="dk1"/>
                        </a:solidFill>
                        <a:latin typeface="Courier New" pitchFamily="49" charset="0"/>
                        <a:ea typeface="+mn-ea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Ex:</a:t>
                      </a:r>
                      <a:r>
                        <a:rPr lang="en-US" baseline="0" dirty="0" smtClean="0"/>
                        <a:t> </a:t>
                      </a:r>
                      <a:r>
                        <a:rPr lang="ro-RO" baseline="0" dirty="0" smtClean="0"/>
                        <a:t>a</a:t>
                      </a:r>
                      <a:r>
                        <a:rPr lang="en-US" baseline="0" dirty="0" smtClean="0"/>
                        <a:t>==</a:t>
                      </a:r>
                      <a:r>
                        <a:rPr lang="ro-RO" baseline="0" dirty="0" smtClean="0"/>
                        <a:t>5</a:t>
                      </a:r>
                      <a:r>
                        <a:rPr lang="en-US" baseline="0" dirty="0" smtClean="0"/>
                        <a:t> (</a:t>
                      </a:r>
                      <a:r>
                        <a:rPr lang="en-US" baseline="0" dirty="0" err="1" smtClean="0"/>
                        <a:t>adev</a:t>
                      </a:r>
                      <a:r>
                        <a:rPr lang="ro-RO" baseline="0" dirty="0" smtClean="0"/>
                        <a:t>ărat dacă a este 5, fals dacă a nu este egal cu 5)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o-RO" dirty="0" smtClean="0"/>
                        <a:t>diferit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ro-RO" kern="1200" dirty="0" smtClean="0">
                          <a:solidFill>
                            <a:schemeClr val="dk1"/>
                          </a:solidFill>
                          <a:latin typeface="Courier New" pitchFamily="49" charset="0"/>
                          <a:ea typeface="+mn-ea"/>
                          <a:cs typeface="Courier New" pitchFamily="49" charset="0"/>
                        </a:rPr>
                        <a:t>!=</a:t>
                      </a:r>
                      <a:endParaRPr kumimoji="0" lang="en-US" kern="1200" dirty="0">
                        <a:solidFill>
                          <a:schemeClr val="dk1"/>
                        </a:solidFill>
                        <a:latin typeface="Courier New" pitchFamily="49" charset="0"/>
                        <a:ea typeface="+mn-ea"/>
                        <a:cs typeface="Courier New" pitchFamily="49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o-RO" dirty="0" smtClean="0"/>
                        <a:t>a!=b </a:t>
                      </a:r>
                    </a:p>
                    <a:p>
                      <a:r>
                        <a:rPr lang="ro-RO" dirty="0" smtClean="0"/>
                        <a:t>4!=3</a:t>
                      </a:r>
                      <a:r>
                        <a:rPr lang="ro-RO" baseline="0" dirty="0" smtClean="0"/>
                        <a:t> (adevărat)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539552" y="5515491"/>
            <a:ext cx="69847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itchFamily="2" charset="2"/>
              <a:buChar char="ü"/>
            </a:pPr>
            <a:r>
              <a:rPr lang="en-US" dirty="0" err="1" smtClean="0"/>
              <a:t>Rezultatul</a:t>
            </a:r>
            <a:r>
              <a:rPr lang="en-US" dirty="0" smtClean="0"/>
              <a:t> </a:t>
            </a:r>
            <a:r>
              <a:rPr lang="en-US" dirty="0" err="1" smtClean="0"/>
              <a:t>aplic</a:t>
            </a:r>
            <a:r>
              <a:rPr lang="ro-RO" dirty="0" smtClean="0"/>
              <a:t>ării acestor operatori este ADEVĂRAT sau FALS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2632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gallery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 smtClean="0"/>
              <a:t>Operatori logici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val="1799520627"/>
              </p:ext>
            </p:extLst>
          </p:nvPr>
        </p:nvGraphicFramePr>
        <p:xfrm>
          <a:off x="457200" y="1600200"/>
          <a:ext cx="8075241" cy="238088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91747"/>
                <a:gridCol w="1290672"/>
                <a:gridCol w="4092822"/>
              </a:tblGrid>
              <a:tr h="460648">
                <a:tc gridSpan="2">
                  <a:txBody>
                    <a:bodyPr/>
                    <a:lstStyle/>
                    <a:p>
                      <a:pPr algn="ctr"/>
                      <a:r>
                        <a:rPr lang="ro-RO" dirty="0" smtClean="0"/>
                        <a:t>OPERATORUL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o-RO" dirty="0" smtClean="0"/>
                        <a:t>EXEMPLE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baseline="0" dirty="0" smtClean="0"/>
                        <a:t>negația logică </a:t>
                      </a:r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ro-RO" kern="1200" dirty="0" smtClean="0">
                          <a:solidFill>
                            <a:schemeClr val="dk1"/>
                          </a:solidFill>
                          <a:latin typeface="Arial" pitchFamily="34" charset="0"/>
                          <a:ea typeface="+mn-ea"/>
                          <a:cs typeface="Arial" pitchFamily="34" charset="0"/>
                        </a:rPr>
                        <a:t>!</a:t>
                      </a:r>
                      <a:endParaRPr kumimoji="0" lang="en-US" kern="1200" dirty="0">
                        <a:solidFill>
                          <a:schemeClr val="dk1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 smtClean="0"/>
                    </a:p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o-RO" dirty="0" smtClean="0"/>
                        <a:t>și logic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ro-RO" kern="1200" dirty="0" smtClean="0">
                          <a:solidFill>
                            <a:schemeClr val="dk1"/>
                          </a:solidFill>
                          <a:latin typeface="Arial" pitchFamily="34" charset="0"/>
                          <a:ea typeface="+mn-ea"/>
                          <a:cs typeface="Arial" pitchFamily="34" charset="0"/>
                        </a:rPr>
                        <a:t>&amp;&amp;</a:t>
                      </a:r>
                      <a:endParaRPr kumimoji="0" lang="en-US" kern="1200" dirty="0">
                        <a:solidFill>
                          <a:schemeClr val="dk1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Ex: </a:t>
                      </a:r>
                      <a:r>
                        <a:rPr lang="en-US" baseline="0" dirty="0" smtClean="0"/>
                        <a:t>a </a:t>
                      </a:r>
                      <a:r>
                        <a:rPr lang="ro-RO" baseline="0" dirty="0" smtClean="0"/>
                        <a:t>și b sunt numere negative</a:t>
                      </a:r>
                    </a:p>
                    <a:p>
                      <a:r>
                        <a:rPr lang="ro-RO" baseline="0" dirty="0" smtClean="0"/>
                        <a:t>(a</a:t>
                      </a:r>
                      <a:r>
                        <a:rPr lang="en-US" baseline="0" dirty="0" smtClean="0"/>
                        <a:t>&lt;0 &amp;&amp; b&lt;0) </a:t>
                      </a:r>
                      <a:endParaRPr lang="en-US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o-RO" dirty="0" smtClean="0"/>
                        <a:t>sau logic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l" rtl="0" eaLnBrk="1" latinLnBrk="0" hangingPunct="1"/>
                      <a:r>
                        <a:rPr kumimoji="0" lang="en-US" kern="1200" dirty="0" smtClean="0">
                          <a:solidFill>
                            <a:schemeClr val="dk1"/>
                          </a:solidFill>
                          <a:latin typeface="Arial" pitchFamily="34" charset="0"/>
                          <a:ea typeface="+mn-ea"/>
                          <a:cs typeface="Arial" pitchFamily="34" charset="0"/>
                        </a:rPr>
                        <a:t>||</a:t>
                      </a:r>
                      <a:endParaRPr kumimoji="0" lang="en-US" kern="1200" dirty="0">
                        <a:solidFill>
                          <a:schemeClr val="dk1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Ex:</a:t>
                      </a:r>
                      <a:r>
                        <a:rPr lang="en-US" baseline="0" dirty="0" smtClean="0"/>
                        <a:t> a </a:t>
                      </a:r>
                      <a:r>
                        <a:rPr lang="en-US" baseline="0" dirty="0" err="1" smtClean="0"/>
                        <a:t>este</a:t>
                      </a:r>
                      <a:r>
                        <a:rPr lang="en-US" baseline="0" dirty="0" smtClean="0"/>
                        <a:t> par </a:t>
                      </a:r>
                      <a:r>
                        <a:rPr lang="en-US" baseline="0" dirty="0" err="1" smtClean="0"/>
                        <a:t>sau</a:t>
                      </a:r>
                      <a:r>
                        <a:rPr lang="en-US" baseline="0" dirty="0" smtClean="0"/>
                        <a:t> b </a:t>
                      </a:r>
                      <a:r>
                        <a:rPr lang="en-US" baseline="0" dirty="0" err="1" smtClean="0"/>
                        <a:t>este</a:t>
                      </a:r>
                      <a:r>
                        <a:rPr lang="en-US" baseline="0" dirty="0" smtClean="0"/>
                        <a:t> par</a:t>
                      </a:r>
                    </a:p>
                    <a:p>
                      <a:r>
                        <a:rPr lang="en-US" baseline="0" dirty="0" smtClean="0"/>
                        <a:t>(a % 2 ==0 || b % 2 == 0)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754604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 smtClean="0"/>
              <a:t>Instrucțiunea alternativă simplă </a:t>
            </a:r>
            <a:r>
              <a:rPr lang="ro-RO" dirty="0"/>
              <a:t>(decizia)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o-RO" dirty="0" smtClean="0"/>
              <a:t>Varianta 1</a:t>
            </a:r>
          </a:p>
          <a:p>
            <a:pPr marL="0" indent="0">
              <a:buNone/>
            </a:pPr>
            <a:r>
              <a:rPr lang="ro-RO" b="1" dirty="0" smtClean="0"/>
              <a:t>if</a:t>
            </a:r>
            <a:r>
              <a:rPr lang="ro-RO" dirty="0" smtClean="0"/>
              <a:t> (condiţie) </a:t>
            </a:r>
            <a:r>
              <a:rPr lang="ro-RO" dirty="0" smtClean="0"/>
              <a:t>instrucţiune1; </a:t>
            </a:r>
            <a:endParaRPr lang="en-US" dirty="0" smtClean="0"/>
          </a:p>
          <a:p>
            <a:pPr marL="0" indent="0">
              <a:buNone/>
            </a:pPr>
            <a:r>
              <a:rPr lang="ro-RO" b="1" dirty="0" smtClean="0"/>
              <a:t>else</a:t>
            </a:r>
            <a:r>
              <a:rPr lang="ro-RO" dirty="0" smtClean="0"/>
              <a:t> instrucţiune2;</a:t>
            </a:r>
            <a:endParaRPr lang="en-US" dirty="0" smtClean="0"/>
          </a:p>
          <a:p>
            <a:pPr marL="0" indent="0">
              <a:buNone/>
            </a:pPr>
            <a:endParaRPr lang="ro-RO" dirty="0" smtClean="0"/>
          </a:p>
          <a:p>
            <a:pPr marL="0" indent="0">
              <a:buNone/>
            </a:pPr>
            <a:r>
              <a:rPr lang="ro-RO" dirty="0" smtClean="0"/>
              <a:t>Observații: </a:t>
            </a:r>
          </a:p>
          <a:p>
            <a:pPr marL="457200" indent="-457200">
              <a:buFont typeface="+mj-lt"/>
              <a:buAutoNum type="arabicParenR"/>
            </a:pPr>
            <a:r>
              <a:rPr lang="ro-RO" u="sng" dirty="0"/>
              <a:t>c</a:t>
            </a:r>
            <a:r>
              <a:rPr lang="ro-RO" u="sng" dirty="0" smtClean="0"/>
              <a:t>ondiție</a:t>
            </a:r>
            <a:r>
              <a:rPr lang="ro-RO" dirty="0" smtClean="0"/>
              <a:t> este o expresie care se evaluează la adevărat sau fals sau poate fi o expresie numerică (0 este fals, iar orice </a:t>
            </a:r>
            <a:r>
              <a:rPr lang="ro-RO" dirty="0" smtClean="0"/>
              <a:t>valoare diferită de 0 este </a:t>
            </a:r>
            <a:r>
              <a:rPr lang="ro-RO" dirty="0" smtClean="0"/>
              <a:t>adevărat)</a:t>
            </a:r>
          </a:p>
          <a:p>
            <a:pPr marL="457200" indent="-457200">
              <a:buFont typeface="+mj-lt"/>
              <a:buAutoNum type="arabicParenR"/>
            </a:pPr>
            <a:r>
              <a:rPr lang="ro-RO" u="sng" dirty="0"/>
              <a:t>i</a:t>
            </a:r>
            <a:r>
              <a:rPr lang="ro-RO" u="sng" dirty="0" smtClean="0"/>
              <a:t>nstrucțiune1</a:t>
            </a:r>
            <a:r>
              <a:rPr lang="ro-RO" dirty="0" smtClean="0"/>
              <a:t> și </a:t>
            </a:r>
            <a:r>
              <a:rPr lang="ro-RO" u="sng" dirty="0" smtClean="0"/>
              <a:t>instrucțiune2</a:t>
            </a:r>
            <a:r>
              <a:rPr lang="ro-RO" dirty="0" smtClean="0"/>
              <a:t> sunt instrucțiuni în limbajul C++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84137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Executive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124</TotalTime>
  <Words>843</Words>
  <Application>Microsoft Office PowerPoint</Application>
  <PresentationFormat>On-screen Show (4:3)</PresentationFormat>
  <Paragraphs>144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Oriel</vt:lpstr>
      <vt:lpstr>Limbajul C++</vt:lpstr>
      <vt:lpstr>Structura unui program c++</vt:lpstr>
      <vt:lpstr>Afișarea pe ecran (cout&lt;&lt;)</vt:lpstr>
      <vt:lpstr>Citirea de la tastatură (cin &gt;&gt;)</vt:lpstr>
      <vt:lpstr>Instrucțiunea de atribuire (=)</vt:lpstr>
      <vt:lpstr>Operatori aritmetici</vt:lpstr>
      <vt:lpstr>Operatori relaționali (de comparație)</vt:lpstr>
      <vt:lpstr>Operatori logici</vt:lpstr>
      <vt:lpstr>Instrucțiunea alternativă simplă (decizia)</vt:lpstr>
      <vt:lpstr>PowerPoint Presentation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Limbajul C++</dc:title>
  <dc:creator>Oana</dc:creator>
  <cp:lastModifiedBy>Oana</cp:lastModifiedBy>
  <cp:revision>19</cp:revision>
  <dcterms:created xsi:type="dcterms:W3CDTF">2017-10-01T10:20:21Z</dcterms:created>
  <dcterms:modified xsi:type="dcterms:W3CDTF">2018-01-15T13:43:50Z</dcterms:modified>
</cp:coreProperties>
</file>

<file path=docProps/thumbnail.jpeg>
</file>